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25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標楷體"/>
                <a:cs typeface="標楷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標楷體"/>
                <a:cs typeface="標楷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標楷體"/>
                <a:cs typeface="標楷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6778" y="313186"/>
            <a:ext cx="6144442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標楷體"/>
                <a:cs typeface="標楷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5090" y="312820"/>
            <a:ext cx="454384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 err="1"/>
              <a:t>青年創業貸款作業</a:t>
            </a:r>
            <a:r>
              <a:rPr spc="-10" dirty="0" err="1"/>
              <a:t>流程圖</a:t>
            </a:r>
            <a:endParaRPr spc="-10" dirty="0"/>
          </a:p>
        </p:txBody>
      </p:sp>
      <p:grpSp>
        <p:nvGrpSpPr>
          <p:cNvPr id="3" name="object 3"/>
          <p:cNvGrpSpPr/>
          <p:nvPr/>
        </p:nvGrpSpPr>
        <p:grpSpPr>
          <a:xfrm>
            <a:off x="-6286" y="0"/>
            <a:ext cx="6864350" cy="9916160"/>
            <a:chOff x="-6286" y="0"/>
            <a:chExt cx="6864350" cy="9916160"/>
          </a:xfrm>
        </p:grpSpPr>
        <p:sp>
          <p:nvSpPr>
            <p:cNvPr id="4" name="object 4"/>
            <p:cNvSpPr/>
            <p:nvPr/>
          </p:nvSpPr>
          <p:spPr>
            <a:xfrm>
              <a:off x="380" y="3809"/>
              <a:ext cx="6858000" cy="9902190"/>
            </a:xfrm>
            <a:custGeom>
              <a:avLst/>
              <a:gdLst/>
              <a:ahLst/>
              <a:cxnLst/>
              <a:rect l="l" t="t" r="r" b="b"/>
              <a:pathLst>
                <a:path w="6858000" h="9902190">
                  <a:moveTo>
                    <a:pt x="6857619" y="0"/>
                  </a:moveTo>
                  <a:lnTo>
                    <a:pt x="0" y="0"/>
                  </a:lnTo>
                  <a:lnTo>
                    <a:pt x="0" y="175260"/>
                  </a:lnTo>
                  <a:lnTo>
                    <a:pt x="0" y="9730740"/>
                  </a:lnTo>
                  <a:lnTo>
                    <a:pt x="0" y="9902190"/>
                  </a:lnTo>
                  <a:lnTo>
                    <a:pt x="6857619" y="9902190"/>
                  </a:lnTo>
                  <a:lnTo>
                    <a:pt x="6857619" y="9730740"/>
                  </a:lnTo>
                  <a:lnTo>
                    <a:pt x="175094" y="9730740"/>
                  </a:lnTo>
                  <a:lnTo>
                    <a:pt x="175094" y="175260"/>
                  </a:lnTo>
                  <a:lnTo>
                    <a:pt x="6682918" y="175260"/>
                  </a:lnTo>
                  <a:lnTo>
                    <a:pt x="6682918" y="9730549"/>
                  </a:lnTo>
                  <a:lnTo>
                    <a:pt x="6857619" y="9730549"/>
                  </a:lnTo>
                  <a:lnTo>
                    <a:pt x="6857619" y="175260"/>
                  </a:lnTo>
                  <a:lnTo>
                    <a:pt x="6857619" y="174713"/>
                  </a:lnTo>
                  <a:lnTo>
                    <a:pt x="6857619" y="0"/>
                  </a:lnTo>
                  <a:close/>
                </a:path>
              </a:pathLst>
            </a:custGeom>
            <a:solidFill>
              <a:srgbClr val="017A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0" y="0"/>
              <a:ext cx="6858000" cy="13335"/>
            </a:xfrm>
            <a:custGeom>
              <a:avLst/>
              <a:gdLst/>
              <a:ahLst/>
              <a:cxnLst/>
              <a:rect l="l" t="t" r="r" b="b"/>
              <a:pathLst>
                <a:path w="6858000" h="13335">
                  <a:moveTo>
                    <a:pt x="0" y="12953"/>
                  </a:moveTo>
                  <a:lnTo>
                    <a:pt x="6857619" y="12953"/>
                  </a:lnTo>
                  <a:lnTo>
                    <a:pt x="6857619" y="0"/>
                  </a:lnTo>
                  <a:lnTo>
                    <a:pt x="0" y="0"/>
                  </a:lnTo>
                  <a:lnTo>
                    <a:pt x="0" y="12953"/>
                  </a:lnTo>
                  <a:close/>
                </a:path>
              </a:pathLst>
            </a:custGeom>
            <a:solidFill>
              <a:srgbClr val="E3DE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0" y="3428"/>
              <a:ext cx="6683375" cy="9902825"/>
            </a:xfrm>
            <a:custGeom>
              <a:avLst/>
              <a:gdLst/>
              <a:ahLst/>
              <a:cxnLst/>
              <a:rect l="l" t="t" r="r" b="b"/>
              <a:pathLst>
                <a:path w="6683375" h="9902825">
                  <a:moveTo>
                    <a:pt x="0" y="9902571"/>
                  </a:moveTo>
                  <a:lnTo>
                    <a:pt x="0" y="0"/>
                  </a:lnTo>
                </a:path>
                <a:path w="6683375" h="9902825">
                  <a:moveTo>
                    <a:pt x="175082" y="9730917"/>
                  </a:moveTo>
                  <a:lnTo>
                    <a:pt x="6682905" y="9730917"/>
                  </a:lnTo>
                  <a:lnTo>
                    <a:pt x="6682905" y="175094"/>
                  </a:lnTo>
                  <a:lnTo>
                    <a:pt x="175082" y="175094"/>
                  </a:lnTo>
                  <a:lnTo>
                    <a:pt x="175082" y="9730917"/>
                  </a:lnTo>
                </a:path>
              </a:pathLst>
            </a:custGeom>
            <a:ln w="12954">
              <a:solidFill>
                <a:srgbClr val="E3DED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77161" y="2407919"/>
              <a:ext cx="0" cy="501015"/>
            </a:xfrm>
            <a:custGeom>
              <a:avLst/>
              <a:gdLst/>
              <a:ahLst/>
              <a:cxnLst/>
              <a:rect l="l" t="t" r="r" b="b"/>
              <a:pathLst>
                <a:path h="501014">
                  <a:moveTo>
                    <a:pt x="0" y="0"/>
                  </a:moveTo>
                  <a:lnTo>
                    <a:pt x="0" y="500468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20018" y="2889338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3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40080" y="3003042"/>
            <a:ext cx="2075180" cy="444500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33020" rIns="0" bIns="0" rtlCol="0">
            <a:spAutoFit/>
          </a:bodyPr>
          <a:lstStyle/>
          <a:p>
            <a:pPr marL="731520" marR="267970" indent="-457200">
              <a:lnSpc>
                <a:spcPct val="100000"/>
              </a:lnSpc>
              <a:spcBef>
                <a:spcPts val="260"/>
              </a:spcBef>
            </a:pPr>
            <a:r>
              <a:rPr sz="1200" dirty="0">
                <a:latin typeface="標楷體"/>
                <a:cs typeface="標楷體"/>
              </a:rPr>
              <a:t>向各承貸金融機構分行 提出申請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20018" y="3428238"/>
            <a:ext cx="114300" cy="502284"/>
            <a:chOff x="1620018" y="3428238"/>
            <a:chExt cx="114300" cy="502284"/>
          </a:xfrm>
        </p:grpSpPr>
        <p:sp>
          <p:nvSpPr>
            <p:cNvPr id="11" name="object 11"/>
            <p:cNvSpPr/>
            <p:nvPr/>
          </p:nvSpPr>
          <p:spPr>
            <a:xfrm>
              <a:off x="1677162" y="3447288"/>
              <a:ext cx="0" cy="387985"/>
            </a:xfrm>
            <a:custGeom>
              <a:avLst/>
              <a:gdLst/>
              <a:ahLst/>
              <a:cxnLst/>
              <a:rect l="l" t="t" r="r" b="b"/>
              <a:pathLst>
                <a:path h="387985">
                  <a:moveTo>
                    <a:pt x="0" y="0"/>
                  </a:moveTo>
                  <a:lnTo>
                    <a:pt x="0" y="387731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620018" y="3815974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3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640080" y="3930396"/>
            <a:ext cx="2075180" cy="253365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28575" rIns="0" bIns="0" rtlCol="0">
            <a:spAutoFit/>
          </a:bodyPr>
          <a:lstStyle/>
          <a:p>
            <a:pPr marL="426720">
              <a:lnSpc>
                <a:spcPct val="100000"/>
              </a:lnSpc>
              <a:spcBef>
                <a:spcPts val="225"/>
              </a:spcBef>
            </a:pPr>
            <a:r>
              <a:rPr sz="1200" dirty="0">
                <a:latin typeface="標楷體"/>
                <a:cs typeface="標楷體"/>
              </a:rPr>
              <a:t>承貸金融機構初審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57556" y="4164329"/>
            <a:ext cx="2840355" cy="1228725"/>
            <a:chOff x="257556" y="4164329"/>
            <a:chExt cx="2840355" cy="1228725"/>
          </a:xfrm>
        </p:grpSpPr>
        <p:sp>
          <p:nvSpPr>
            <p:cNvPr id="15" name="object 15"/>
            <p:cNvSpPr/>
            <p:nvPr/>
          </p:nvSpPr>
          <p:spPr>
            <a:xfrm>
              <a:off x="1677161" y="4183379"/>
              <a:ext cx="0" cy="488315"/>
            </a:xfrm>
            <a:custGeom>
              <a:avLst/>
              <a:gdLst/>
              <a:ahLst/>
              <a:cxnLst/>
              <a:rect l="l" t="t" r="r" b="b"/>
              <a:pathLst>
                <a:path h="488314">
                  <a:moveTo>
                    <a:pt x="0" y="0"/>
                  </a:moveTo>
                  <a:lnTo>
                    <a:pt x="0" y="487946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620018" y="4652272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3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57556" y="4767071"/>
              <a:ext cx="2840355" cy="626110"/>
            </a:xfrm>
            <a:custGeom>
              <a:avLst/>
              <a:gdLst/>
              <a:ahLst/>
              <a:cxnLst/>
              <a:rect l="l" t="t" r="r" b="b"/>
              <a:pathLst>
                <a:path w="2840355" h="626110">
                  <a:moveTo>
                    <a:pt x="1419987" y="0"/>
                  </a:moveTo>
                  <a:lnTo>
                    <a:pt x="0" y="312800"/>
                  </a:lnTo>
                  <a:lnTo>
                    <a:pt x="1419987" y="625601"/>
                  </a:lnTo>
                  <a:lnTo>
                    <a:pt x="2839974" y="312800"/>
                  </a:lnTo>
                  <a:lnTo>
                    <a:pt x="1419987" y="0"/>
                  </a:lnTo>
                  <a:close/>
                </a:path>
              </a:pathLst>
            </a:custGeom>
            <a:solidFill>
              <a:srgbClr val="C7EC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054916" y="4878017"/>
            <a:ext cx="1244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100" marR="5080" indent="-1524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標楷體"/>
                <a:cs typeface="標楷體"/>
              </a:rPr>
              <a:t>依據授信審查規定 審核是否承作</a:t>
            </a:r>
            <a:endParaRPr sz="1200">
              <a:latin typeface="標楷體"/>
              <a:cs typeface="標楷體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7652" y="1225075"/>
            <a:ext cx="2817495" cy="1174681"/>
          </a:xfrm>
          <a:prstGeom prst="rect">
            <a:avLst/>
          </a:prstGeom>
          <a:ln w="28955">
            <a:solidFill>
              <a:srgbClr val="087883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90805" algn="just">
              <a:lnSpc>
                <a:spcPct val="100000"/>
              </a:lnSpc>
            </a:pPr>
            <a:r>
              <a:rPr sz="1200" dirty="0" err="1">
                <a:latin typeface="標楷體"/>
                <a:cs typeface="標楷體"/>
              </a:rPr>
              <a:t>符合貸款要點第</a:t>
            </a:r>
            <a:r>
              <a:rPr sz="1200" spc="-300" dirty="0">
                <a:latin typeface="標楷體"/>
                <a:cs typeface="標楷體"/>
              </a:rPr>
              <a:t> </a:t>
            </a:r>
            <a:r>
              <a:rPr lang="en-US" sz="1200" dirty="0">
                <a:latin typeface="Times New Roman"/>
                <a:cs typeface="Times New Roman"/>
              </a:rPr>
              <a:t>3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點</a:t>
            </a:r>
            <a:r>
              <a:rPr sz="1200" dirty="0" err="1">
                <a:latin typeface="標楷體"/>
                <a:cs typeface="標楷體"/>
              </a:rPr>
              <a:t>對象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lang="en-US" sz="1200" dirty="0">
              <a:latin typeface="Times New Roman"/>
              <a:cs typeface="Times New Roman"/>
            </a:endParaRPr>
          </a:p>
          <a:p>
            <a:pPr marL="90805" algn="just">
              <a:lnSpc>
                <a:spcPct val="100000"/>
              </a:lnSpc>
            </a:pPr>
            <a:r>
              <a:rPr lang="en-US" altLang="zh-TW" sz="1200" dirty="0">
                <a:latin typeface="Times New Roman"/>
                <a:ea typeface="標楷體" panose="03000509000000000000" pitchFamily="65" charset="-120"/>
                <a:cs typeface="Times New Roman"/>
              </a:rPr>
              <a:t>1.</a:t>
            </a:r>
            <a:r>
              <a:rPr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依法辦理公司、商業、有限合</a:t>
            </a:r>
            <a:r>
              <a:rPr 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  </a:t>
            </a:r>
          </a:p>
          <a:p>
            <a:pPr marL="90805" algn="just">
              <a:lnSpc>
                <a:spcPct val="100000"/>
              </a:lnSpc>
            </a:pPr>
            <a:r>
              <a:rPr 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  </a:t>
            </a:r>
            <a:r>
              <a:rPr sz="1200" dirty="0" err="1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夥登記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未滿</a:t>
            </a:r>
            <a:r>
              <a:rPr lang="en-US" altLang="zh-TW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8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年</a:t>
            </a:r>
            <a:r>
              <a:rPr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之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企</a:t>
            </a:r>
            <a:r>
              <a:rPr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業</a:t>
            </a:r>
            <a:r>
              <a:rPr sz="1200" dirty="0">
                <a:latin typeface="標楷體"/>
                <a:cs typeface="標楷體"/>
              </a:rPr>
              <a:t>。</a:t>
            </a:r>
            <a:endParaRPr lang="en-US" sz="1200" dirty="0">
              <a:latin typeface="標楷體"/>
              <a:cs typeface="標楷體"/>
            </a:endParaRPr>
          </a:p>
          <a:p>
            <a:pPr marL="90805" algn="just">
              <a:lnSpc>
                <a:spcPct val="100000"/>
              </a:lnSpc>
            </a:pPr>
            <a:r>
              <a:rPr lang="en-US" sz="1200" dirty="0">
                <a:latin typeface="標楷體"/>
                <a:cs typeface="標楷體"/>
              </a:rPr>
              <a:t>2.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登記代表人或</a:t>
            </a:r>
            <a:r>
              <a:rPr sz="1200" dirty="0">
                <a:latin typeface="標楷體"/>
                <a:cs typeface="標楷體"/>
              </a:rPr>
              <a:t>負責人年滿</a:t>
            </a:r>
            <a:r>
              <a:rPr sz="1200" dirty="0">
                <a:latin typeface="Times New Roman"/>
                <a:cs typeface="Times New Roman"/>
              </a:rPr>
              <a:t>18</a:t>
            </a:r>
            <a:r>
              <a:rPr sz="1200" dirty="0">
                <a:latin typeface="標楷體"/>
                <a:cs typeface="標楷體"/>
              </a:rPr>
              <a:t>歲至</a:t>
            </a:r>
            <a:r>
              <a:rPr sz="1200" dirty="0">
                <a:latin typeface="Times New Roman"/>
                <a:cs typeface="Times New Roman"/>
              </a:rPr>
              <a:t>45</a:t>
            </a:r>
            <a:r>
              <a:rPr sz="1200" dirty="0">
                <a:latin typeface="標楷體"/>
                <a:cs typeface="標楷體"/>
              </a:rPr>
              <a:t>歲</a:t>
            </a:r>
            <a:endParaRPr lang="en-US" sz="1200" dirty="0">
              <a:latin typeface="標楷體"/>
              <a:cs typeface="標楷體"/>
            </a:endParaRPr>
          </a:p>
          <a:p>
            <a:pPr marL="90805" algn="just">
              <a:lnSpc>
                <a:spcPct val="100000"/>
              </a:lnSpc>
            </a:pPr>
            <a:r>
              <a:rPr lang="en-US" sz="1200" dirty="0">
                <a:latin typeface="標楷體"/>
                <a:cs typeface="標楷體"/>
              </a:rPr>
              <a:t>  </a:t>
            </a:r>
            <a:r>
              <a:rPr sz="1200" dirty="0">
                <a:latin typeface="標楷體"/>
                <a:cs typeface="標楷體"/>
              </a:rPr>
              <a:t>且於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dirty="0">
                <a:latin typeface="標楷體"/>
                <a:cs typeface="標楷體"/>
              </a:rPr>
              <a:t>年內取得至少</a:t>
            </a:r>
            <a:r>
              <a:rPr sz="1200" dirty="0">
                <a:latin typeface="Times New Roman"/>
                <a:cs typeface="Times New Roman"/>
              </a:rPr>
              <a:t>20</a:t>
            </a:r>
            <a:r>
              <a:rPr sz="1200" dirty="0">
                <a:latin typeface="標楷體"/>
                <a:cs typeface="標楷體"/>
              </a:rPr>
              <a:t>小時或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dirty="0">
                <a:latin typeface="標楷體"/>
                <a:cs typeface="標楷體"/>
              </a:rPr>
              <a:t>學分創</a:t>
            </a:r>
            <a:endParaRPr lang="en-US" sz="1200" dirty="0">
              <a:latin typeface="標楷體"/>
              <a:cs typeface="標楷體"/>
            </a:endParaRPr>
          </a:p>
          <a:p>
            <a:pPr marL="90805" algn="just">
              <a:lnSpc>
                <a:spcPct val="100000"/>
              </a:lnSpc>
            </a:pPr>
            <a:r>
              <a:rPr lang="en-US" sz="1200" dirty="0">
                <a:latin typeface="標楷體"/>
                <a:cs typeface="標楷體"/>
              </a:rPr>
              <a:t>  </a:t>
            </a:r>
            <a:r>
              <a:rPr sz="1200" dirty="0" err="1">
                <a:latin typeface="標楷體"/>
                <a:cs typeface="標楷體"/>
              </a:rPr>
              <a:t>業輔導課程證明</a:t>
            </a:r>
            <a:r>
              <a:rPr sz="1200" dirty="0">
                <a:latin typeface="標楷體"/>
                <a:cs typeface="標楷體"/>
              </a:rPr>
              <a:t>。</a:t>
            </a:r>
          </a:p>
        </p:txBody>
      </p:sp>
      <p:grpSp>
        <p:nvGrpSpPr>
          <p:cNvPr id="20" name="object 20"/>
          <p:cNvGrpSpPr/>
          <p:nvPr/>
        </p:nvGrpSpPr>
        <p:grpSpPr>
          <a:xfrm>
            <a:off x="1620018" y="5021739"/>
            <a:ext cx="1954530" cy="641350"/>
            <a:chOff x="1620018" y="5021739"/>
            <a:chExt cx="1954530" cy="641350"/>
          </a:xfrm>
        </p:grpSpPr>
        <p:sp>
          <p:nvSpPr>
            <p:cNvPr id="21" name="object 21"/>
            <p:cNvSpPr/>
            <p:nvPr/>
          </p:nvSpPr>
          <p:spPr>
            <a:xfrm>
              <a:off x="1677162" y="5392673"/>
              <a:ext cx="0" cy="175260"/>
            </a:xfrm>
            <a:custGeom>
              <a:avLst/>
              <a:gdLst/>
              <a:ahLst/>
              <a:cxnLst/>
              <a:rect l="l" t="t" r="r" b="b"/>
              <a:pathLst>
                <a:path h="175260">
                  <a:moveTo>
                    <a:pt x="0" y="0"/>
                  </a:moveTo>
                  <a:lnTo>
                    <a:pt x="0" y="17479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20018" y="5548417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3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097530" y="5078853"/>
              <a:ext cx="381635" cy="635"/>
            </a:xfrm>
            <a:custGeom>
              <a:avLst/>
              <a:gdLst/>
              <a:ahLst/>
              <a:cxnLst/>
              <a:rect l="l" t="t" r="r" b="b"/>
              <a:pathLst>
                <a:path w="381635" h="635">
                  <a:moveTo>
                    <a:pt x="0" y="520"/>
                  </a:moveTo>
                  <a:lnTo>
                    <a:pt x="381571" y="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459960" y="5021739"/>
              <a:ext cx="114935" cy="114300"/>
            </a:xfrm>
            <a:custGeom>
              <a:avLst/>
              <a:gdLst/>
              <a:ahLst/>
              <a:cxnLst/>
              <a:rect l="l" t="t" r="r" b="b"/>
              <a:pathLst>
                <a:path w="114935" h="114300">
                  <a:moveTo>
                    <a:pt x="0" y="0"/>
                  </a:moveTo>
                  <a:lnTo>
                    <a:pt x="165" y="114300"/>
                  </a:lnTo>
                  <a:lnTo>
                    <a:pt x="114388" y="56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573779" y="4952238"/>
            <a:ext cx="1451610" cy="254000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29209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229"/>
              </a:spcBef>
            </a:pPr>
            <a:r>
              <a:rPr sz="1200" dirty="0">
                <a:latin typeface="標楷體"/>
                <a:cs typeface="標楷體"/>
              </a:rPr>
              <a:t>退件並告知申請人</a:t>
            </a:r>
            <a:endParaRPr sz="1200">
              <a:latin typeface="標楷體"/>
              <a:cs typeface="標楷體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93449" y="4823729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標楷體"/>
                <a:cs typeface="標楷體"/>
              </a:rPr>
              <a:t>否</a:t>
            </a:r>
            <a:endParaRPr sz="1200">
              <a:latin typeface="標楷體"/>
              <a:cs typeface="標楷體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426523" y="5397362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標楷體"/>
                <a:cs typeface="標楷體"/>
              </a:rPr>
              <a:t>是</a:t>
            </a:r>
            <a:endParaRPr sz="1200">
              <a:latin typeface="標楷體"/>
              <a:cs typeface="標楷體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57556" y="5662421"/>
            <a:ext cx="2840355" cy="626745"/>
          </a:xfrm>
          <a:custGeom>
            <a:avLst/>
            <a:gdLst/>
            <a:ahLst/>
            <a:cxnLst/>
            <a:rect l="l" t="t" r="r" b="b"/>
            <a:pathLst>
              <a:path w="2840355" h="626745">
                <a:moveTo>
                  <a:pt x="1419987" y="0"/>
                </a:moveTo>
                <a:lnTo>
                  <a:pt x="0" y="313182"/>
                </a:lnTo>
                <a:lnTo>
                  <a:pt x="1419987" y="626364"/>
                </a:lnTo>
                <a:lnTo>
                  <a:pt x="2839974" y="313182"/>
                </a:lnTo>
                <a:lnTo>
                  <a:pt x="1419987" y="0"/>
                </a:lnTo>
                <a:close/>
              </a:path>
            </a:pathLst>
          </a:custGeom>
          <a:solidFill>
            <a:srgbClr val="C7E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283516" y="5774001"/>
            <a:ext cx="7874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標楷體"/>
                <a:cs typeface="標楷體"/>
              </a:rPr>
              <a:t>申請人提供 十足擔保品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3078479" y="5916433"/>
            <a:ext cx="971550" cy="114300"/>
            <a:chOff x="3078479" y="5916433"/>
            <a:chExt cx="971550" cy="114300"/>
          </a:xfrm>
        </p:grpSpPr>
        <p:sp>
          <p:nvSpPr>
            <p:cNvPr id="31" name="object 31"/>
            <p:cNvSpPr/>
            <p:nvPr/>
          </p:nvSpPr>
          <p:spPr>
            <a:xfrm>
              <a:off x="3097529" y="5973531"/>
              <a:ext cx="857250" cy="2540"/>
            </a:xfrm>
            <a:custGeom>
              <a:avLst/>
              <a:gdLst/>
              <a:ahLst/>
              <a:cxnLst/>
              <a:rect l="l" t="t" r="r" b="b"/>
              <a:pathLst>
                <a:path w="857250" h="2539">
                  <a:moveTo>
                    <a:pt x="0" y="1955"/>
                  </a:moveTo>
                  <a:lnTo>
                    <a:pt x="857173" y="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935516" y="5916433"/>
              <a:ext cx="114935" cy="114300"/>
            </a:xfrm>
            <a:custGeom>
              <a:avLst/>
              <a:gdLst/>
              <a:ahLst/>
              <a:cxnLst/>
              <a:rect l="l" t="t" r="r" b="b"/>
              <a:pathLst>
                <a:path w="114935" h="114300">
                  <a:moveTo>
                    <a:pt x="0" y="0"/>
                  </a:moveTo>
                  <a:lnTo>
                    <a:pt x="266" y="114300"/>
                  </a:lnTo>
                  <a:lnTo>
                    <a:pt x="114439" y="568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050029" y="5726429"/>
            <a:ext cx="2336800" cy="494030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577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5"/>
              </a:spcBef>
            </a:pPr>
            <a:r>
              <a:rPr sz="1200" dirty="0">
                <a:latin typeface="標楷體"/>
                <a:cs typeface="標楷體"/>
              </a:rPr>
              <a:t>承貸金融機構向</a:t>
            </a:r>
            <a:endParaRPr sz="1200">
              <a:latin typeface="標楷體"/>
              <a:cs typeface="標楷體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latin typeface="標楷體"/>
                <a:cs typeface="標楷體"/>
              </a:rPr>
              <a:t>中小企業信保基金申請信用保證</a:t>
            </a:r>
            <a:endParaRPr sz="1200">
              <a:latin typeface="標楷體"/>
              <a:cs typeface="標楷體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479872" y="5695021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標楷體"/>
                <a:cs typeface="標楷體"/>
              </a:rPr>
              <a:t>否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1620018" y="6269735"/>
            <a:ext cx="114300" cy="615315"/>
            <a:chOff x="1620018" y="6269735"/>
            <a:chExt cx="114300" cy="615315"/>
          </a:xfrm>
        </p:grpSpPr>
        <p:sp>
          <p:nvSpPr>
            <p:cNvPr id="36" name="object 36"/>
            <p:cNvSpPr/>
            <p:nvPr/>
          </p:nvSpPr>
          <p:spPr>
            <a:xfrm>
              <a:off x="1677162" y="6288785"/>
              <a:ext cx="0" cy="501015"/>
            </a:xfrm>
            <a:custGeom>
              <a:avLst/>
              <a:gdLst/>
              <a:ahLst/>
              <a:cxnLst/>
              <a:rect l="l" t="t" r="r" b="b"/>
              <a:pathLst>
                <a:path h="501015">
                  <a:moveTo>
                    <a:pt x="0" y="0"/>
                  </a:moveTo>
                  <a:lnTo>
                    <a:pt x="0" y="500468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620018" y="6770206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3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1426405" y="6421738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標楷體"/>
                <a:cs typeface="標楷體"/>
              </a:rPr>
              <a:t>是</a:t>
            </a:r>
            <a:endParaRPr sz="1200">
              <a:latin typeface="標楷體"/>
              <a:cs typeface="標楷體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08303" y="6884669"/>
            <a:ext cx="1538605" cy="292100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48260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380"/>
              </a:spcBef>
            </a:pPr>
            <a:r>
              <a:rPr sz="1200" dirty="0">
                <a:latin typeface="標楷體"/>
                <a:cs typeface="標楷體"/>
              </a:rPr>
              <a:t>擔保品設定及保險</a:t>
            </a:r>
            <a:endParaRPr sz="1200">
              <a:latin typeface="標楷體"/>
              <a:cs typeface="標楷體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423409" y="6402323"/>
            <a:ext cx="1590040" cy="481965"/>
          </a:xfrm>
          <a:custGeom>
            <a:avLst/>
            <a:gdLst/>
            <a:ahLst/>
            <a:cxnLst/>
            <a:rect l="l" t="t" r="r" b="b"/>
            <a:pathLst>
              <a:path w="1590039" h="481965">
                <a:moveTo>
                  <a:pt x="794766" y="0"/>
                </a:moveTo>
                <a:lnTo>
                  <a:pt x="0" y="240791"/>
                </a:lnTo>
                <a:lnTo>
                  <a:pt x="794766" y="481583"/>
                </a:lnTo>
                <a:lnTo>
                  <a:pt x="1589532" y="240791"/>
                </a:lnTo>
                <a:lnTo>
                  <a:pt x="794766" y="0"/>
                </a:lnTo>
                <a:close/>
              </a:path>
            </a:pathLst>
          </a:custGeom>
          <a:solidFill>
            <a:srgbClr val="C7E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00622" y="6532940"/>
            <a:ext cx="635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標楷體"/>
                <a:cs typeface="標楷體"/>
              </a:rPr>
              <a:t>是否承保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4047744" y="6201155"/>
            <a:ext cx="1228090" cy="505459"/>
            <a:chOff x="4047744" y="6201155"/>
            <a:chExt cx="1228090" cy="505459"/>
          </a:xfrm>
        </p:grpSpPr>
        <p:sp>
          <p:nvSpPr>
            <p:cNvPr id="43" name="object 43"/>
            <p:cNvSpPr/>
            <p:nvPr/>
          </p:nvSpPr>
          <p:spPr>
            <a:xfrm>
              <a:off x="5218176" y="6220205"/>
              <a:ext cx="0" cy="86995"/>
            </a:xfrm>
            <a:custGeom>
              <a:avLst/>
              <a:gdLst/>
              <a:ahLst/>
              <a:cxnLst/>
              <a:rect l="l" t="t" r="r" b="b"/>
              <a:pathLst>
                <a:path h="86995">
                  <a:moveTo>
                    <a:pt x="0" y="0"/>
                  </a:moveTo>
                  <a:lnTo>
                    <a:pt x="0" y="86614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161032" y="6287769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3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142967" y="6643115"/>
              <a:ext cx="280670" cy="6985"/>
            </a:xfrm>
            <a:custGeom>
              <a:avLst/>
              <a:gdLst/>
              <a:ahLst/>
              <a:cxnLst/>
              <a:rect l="l" t="t" r="r" b="b"/>
              <a:pathLst>
                <a:path w="280670" h="6984">
                  <a:moveTo>
                    <a:pt x="280479" y="0"/>
                  </a:moveTo>
                  <a:lnTo>
                    <a:pt x="0" y="6502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047744" y="6592041"/>
              <a:ext cx="116205" cy="114300"/>
            </a:xfrm>
            <a:custGeom>
              <a:avLst/>
              <a:gdLst/>
              <a:ahLst/>
              <a:cxnLst/>
              <a:rect l="l" t="t" r="r" b="b"/>
              <a:pathLst>
                <a:path w="116204" h="114300">
                  <a:moveTo>
                    <a:pt x="112941" y="0"/>
                  </a:moveTo>
                  <a:lnTo>
                    <a:pt x="0" y="59791"/>
                  </a:lnTo>
                  <a:lnTo>
                    <a:pt x="115595" y="114274"/>
                  </a:lnTo>
                  <a:lnTo>
                    <a:pt x="11294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2802635" y="6440423"/>
            <a:ext cx="1245235" cy="422909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22225" rIns="0" bIns="0" rtlCol="0">
            <a:spAutoFit/>
          </a:bodyPr>
          <a:lstStyle/>
          <a:p>
            <a:pPr marL="241300" marR="157480" indent="-76200">
              <a:lnSpc>
                <a:spcPct val="100000"/>
              </a:lnSpc>
              <a:spcBef>
                <a:spcPts val="175"/>
              </a:spcBef>
            </a:pPr>
            <a:r>
              <a:rPr sz="1200" dirty="0">
                <a:latin typeface="標楷體"/>
                <a:cs typeface="標楷體"/>
              </a:rPr>
              <a:t>承貸金融機構 通知申請人</a:t>
            </a:r>
            <a:endParaRPr sz="1200">
              <a:latin typeface="標楷體"/>
              <a:cs typeface="標楷體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168788" y="6379504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標楷體"/>
                <a:cs typeface="標楷體"/>
              </a:rPr>
              <a:t>否</a:t>
            </a:r>
            <a:endParaRPr sz="1200">
              <a:latin typeface="標楷體"/>
              <a:cs typeface="標楷體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155185" y="7059168"/>
            <a:ext cx="2125980" cy="311785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57785" rIns="0" bIns="0" rtlCol="0">
            <a:spAutoFit/>
          </a:bodyPr>
          <a:lstStyle/>
          <a:p>
            <a:pPr marL="147955">
              <a:lnSpc>
                <a:spcPct val="100000"/>
              </a:lnSpc>
              <a:spcBef>
                <a:spcPts val="455"/>
              </a:spcBef>
            </a:pPr>
            <a:r>
              <a:rPr sz="1200" dirty="0">
                <a:latin typeface="標楷體"/>
                <a:cs typeface="標楷體"/>
              </a:rPr>
              <a:t>中小企業信保基金提供保證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5161032" y="6864857"/>
            <a:ext cx="114300" cy="194310"/>
            <a:chOff x="5161032" y="6864857"/>
            <a:chExt cx="114300" cy="194310"/>
          </a:xfrm>
        </p:grpSpPr>
        <p:sp>
          <p:nvSpPr>
            <p:cNvPr id="51" name="object 51"/>
            <p:cNvSpPr/>
            <p:nvPr/>
          </p:nvSpPr>
          <p:spPr>
            <a:xfrm>
              <a:off x="5218175" y="6883907"/>
              <a:ext cx="0" cy="80010"/>
            </a:xfrm>
            <a:custGeom>
              <a:avLst/>
              <a:gdLst/>
              <a:ahLst/>
              <a:cxnLst/>
              <a:rect l="l" t="t" r="r" b="b"/>
              <a:pathLst>
                <a:path h="80009">
                  <a:moveTo>
                    <a:pt x="0" y="0"/>
                  </a:moveTo>
                  <a:lnTo>
                    <a:pt x="0" y="79679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161032" y="6944533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299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4958307" y="6836781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標楷體"/>
                <a:cs typeface="標楷體"/>
              </a:rPr>
              <a:t>是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1619256" y="7146035"/>
            <a:ext cx="3656329" cy="407670"/>
            <a:chOff x="1619256" y="7146035"/>
            <a:chExt cx="3656329" cy="407670"/>
          </a:xfrm>
        </p:grpSpPr>
        <p:sp>
          <p:nvSpPr>
            <p:cNvPr id="55" name="object 55"/>
            <p:cNvSpPr/>
            <p:nvPr/>
          </p:nvSpPr>
          <p:spPr>
            <a:xfrm>
              <a:off x="5218175" y="7370825"/>
              <a:ext cx="0" cy="76835"/>
            </a:xfrm>
            <a:custGeom>
              <a:avLst/>
              <a:gdLst/>
              <a:ahLst/>
              <a:cxnLst/>
              <a:rect l="l" t="t" r="r" b="b"/>
              <a:pathLst>
                <a:path h="76834">
                  <a:moveTo>
                    <a:pt x="0" y="0"/>
                  </a:moveTo>
                  <a:lnTo>
                    <a:pt x="0" y="76682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161032" y="7428463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299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676400" y="7165085"/>
              <a:ext cx="0" cy="293370"/>
            </a:xfrm>
            <a:custGeom>
              <a:avLst/>
              <a:gdLst/>
              <a:ahLst/>
              <a:cxnLst/>
              <a:rect l="l" t="t" r="r" b="b"/>
              <a:pathLst>
                <a:path h="293370">
                  <a:moveTo>
                    <a:pt x="0" y="0"/>
                  </a:moveTo>
                  <a:lnTo>
                    <a:pt x="0" y="293166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619256" y="7439206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299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502919" y="7542276"/>
            <a:ext cx="5834380" cy="327025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660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20"/>
              </a:spcBef>
            </a:pPr>
            <a:r>
              <a:rPr sz="1200" dirty="0">
                <a:latin typeface="標楷體"/>
                <a:cs typeface="標楷體"/>
              </a:rPr>
              <a:t>承貸金融機構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3362712" y="7850123"/>
            <a:ext cx="114300" cy="190500"/>
            <a:chOff x="3362712" y="7850123"/>
            <a:chExt cx="114300" cy="190500"/>
          </a:xfrm>
        </p:grpSpPr>
        <p:sp>
          <p:nvSpPr>
            <p:cNvPr id="61" name="object 61"/>
            <p:cNvSpPr/>
            <p:nvPr/>
          </p:nvSpPr>
          <p:spPr>
            <a:xfrm>
              <a:off x="3419855" y="7869173"/>
              <a:ext cx="0" cy="76200"/>
            </a:xfrm>
            <a:custGeom>
              <a:avLst/>
              <a:gdLst/>
              <a:ahLst/>
              <a:cxnLst/>
              <a:rect l="l" t="t" r="r" b="b"/>
              <a:pathLst>
                <a:path h="76200">
                  <a:moveTo>
                    <a:pt x="0" y="0"/>
                  </a:moveTo>
                  <a:lnTo>
                    <a:pt x="0" y="75946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362712" y="7926075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299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2440685" y="8040623"/>
            <a:ext cx="1958339" cy="384175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939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40"/>
              </a:spcBef>
            </a:pPr>
            <a:r>
              <a:rPr sz="1200" dirty="0">
                <a:latin typeface="標楷體"/>
                <a:cs typeface="標楷體"/>
              </a:rPr>
              <a:t>簽約對保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3362712" y="8405621"/>
            <a:ext cx="114300" cy="190500"/>
            <a:chOff x="3362712" y="8405621"/>
            <a:chExt cx="114300" cy="190500"/>
          </a:xfrm>
        </p:grpSpPr>
        <p:sp>
          <p:nvSpPr>
            <p:cNvPr id="65" name="object 65"/>
            <p:cNvSpPr/>
            <p:nvPr/>
          </p:nvSpPr>
          <p:spPr>
            <a:xfrm>
              <a:off x="3419855" y="8424671"/>
              <a:ext cx="0" cy="76200"/>
            </a:xfrm>
            <a:custGeom>
              <a:avLst/>
              <a:gdLst/>
              <a:ahLst/>
              <a:cxnLst/>
              <a:rect l="l" t="t" r="r" b="b"/>
              <a:pathLst>
                <a:path h="76200">
                  <a:moveTo>
                    <a:pt x="0" y="0"/>
                  </a:moveTo>
                  <a:lnTo>
                    <a:pt x="0" y="75945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362712" y="8481574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299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2440685" y="8596121"/>
            <a:ext cx="1958339" cy="384175"/>
          </a:xfrm>
          <a:prstGeom prst="rect">
            <a:avLst/>
          </a:prstGeom>
          <a:solidFill>
            <a:srgbClr val="C7ECEB"/>
          </a:solidFill>
        </p:spPr>
        <p:txBody>
          <a:bodyPr vert="horz" wrap="square" lIns="0" tIns="939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40"/>
              </a:spcBef>
            </a:pPr>
            <a:r>
              <a:rPr sz="1200" dirty="0">
                <a:latin typeface="標楷體"/>
                <a:cs typeface="標楷體"/>
              </a:rPr>
              <a:t>撥款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3173777" y="1102585"/>
            <a:ext cx="3427095" cy="2252345"/>
            <a:chOff x="3158363" y="1120772"/>
            <a:chExt cx="3427095" cy="2252345"/>
          </a:xfrm>
        </p:grpSpPr>
        <p:sp>
          <p:nvSpPr>
            <p:cNvPr id="69" name="object 69"/>
            <p:cNvSpPr/>
            <p:nvPr/>
          </p:nvSpPr>
          <p:spPr>
            <a:xfrm>
              <a:off x="3172968" y="1135377"/>
              <a:ext cx="3397885" cy="2223135"/>
            </a:xfrm>
            <a:custGeom>
              <a:avLst/>
              <a:gdLst/>
              <a:ahLst/>
              <a:cxnLst/>
              <a:rect l="l" t="t" r="r" b="b"/>
              <a:pathLst>
                <a:path w="3397884" h="2223135">
                  <a:moveTo>
                    <a:pt x="3254654" y="0"/>
                  </a:moveTo>
                  <a:lnTo>
                    <a:pt x="143103" y="0"/>
                  </a:lnTo>
                  <a:lnTo>
                    <a:pt x="97872" y="7295"/>
                  </a:lnTo>
                  <a:lnTo>
                    <a:pt x="58589" y="27611"/>
                  </a:lnTo>
                  <a:lnTo>
                    <a:pt x="27611" y="58589"/>
                  </a:lnTo>
                  <a:lnTo>
                    <a:pt x="7295" y="97872"/>
                  </a:lnTo>
                  <a:lnTo>
                    <a:pt x="0" y="143103"/>
                  </a:lnTo>
                  <a:lnTo>
                    <a:pt x="0" y="2079650"/>
                  </a:lnTo>
                  <a:lnTo>
                    <a:pt x="7295" y="2124886"/>
                  </a:lnTo>
                  <a:lnTo>
                    <a:pt x="27611" y="2164170"/>
                  </a:lnTo>
                  <a:lnTo>
                    <a:pt x="58589" y="2195146"/>
                  </a:lnTo>
                  <a:lnTo>
                    <a:pt x="97872" y="2215459"/>
                  </a:lnTo>
                  <a:lnTo>
                    <a:pt x="143103" y="2222754"/>
                  </a:lnTo>
                  <a:lnTo>
                    <a:pt x="3254654" y="2222754"/>
                  </a:lnTo>
                  <a:lnTo>
                    <a:pt x="3299885" y="2215459"/>
                  </a:lnTo>
                  <a:lnTo>
                    <a:pt x="3339168" y="2195146"/>
                  </a:lnTo>
                  <a:lnTo>
                    <a:pt x="3370146" y="2164170"/>
                  </a:lnTo>
                  <a:lnTo>
                    <a:pt x="3390462" y="2124886"/>
                  </a:lnTo>
                  <a:lnTo>
                    <a:pt x="3397758" y="2079650"/>
                  </a:lnTo>
                  <a:lnTo>
                    <a:pt x="3397758" y="143103"/>
                  </a:lnTo>
                  <a:lnTo>
                    <a:pt x="3390462" y="97872"/>
                  </a:lnTo>
                  <a:lnTo>
                    <a:pt x="3370146" y="58589"/>
                  </a:lnTo>
                  <a:lnTo>
                    <a:pt x="3339168" y="27611"/>
                  </a:lnTo>
                  <a:lnTo>
                    <a:pt x="3299885" y="7295"/>
                  </a:lnTo>
                  <a:lnTo>
                    <a:pt x="3254654" y="0"/>
                  </a:lnTo>
                  <a:close/>
                </a:path>
              </a:pathLst>
            </a:custGeom>
            <a:solidFill>
              <a:srgbClr val="ECF3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172968" y="1135377"/>
              <a:ext cx="3397885" cy="2223135"/>
            </a:xfrm>
            <a:custGeom>
              <a:avLst/>
              <a:gdLst/>
              <a:ahLst/>
              <a:cxnLst/>
              <a:rect l="l" t="t" r="r" b="b"/>
              <a:pathLst>
                <a:path w="3397884" h="2223135">
                  <a:moveTo>
                    <a:pt x="0" y="143103"/>
                  </a:moveTo>
                  <a:lnTo>
                    <a:pt x="7295" y="97872"/>
                  </a:lnTo>
                  <a:lnTo>
                    <a:pt x="27611" y="58589"/>
                  </a:lnTo>
                  <a:lnTo>
                    <a:pt x="58589" y="27611"/>
                  </a:lnTo>
                  <a:lnTo>
                    <a:pt x="97872" y="7295"/>
                  </a:lnTo>
                  <a:lnTo>
                    <a:pt x="143103" y="0"/>
                  </a:lnTo>
                  <a:lnTo>
                    <a:pt x="3254654" y="0"/>
                  </a:lnTo>
                  <a:lnTo>
                    <a:pt x="3299885" y="7295"/>
                  </a:lnTo>
                  <a:lnTo>
                    <a:pt x="3339168" y="27611"/>
                  </a:lnTo>
                  <a:lnTo>
                    <a:pt x="3370146" y="58589"/>
                  </a:lnTo>
                  <a:lnTo>
                    <a:pt x="3390462" y="97872"/>
                  </a:lnTo>
                  <a:lnTo>
                    <a:pt x="3397758" y="143103"/>
                  </a:lnTo>
                  <a:lnTo>
                    <a:pt x="3397758" y="2079650"/>
                  </a:lnTo>
                  <a:lnTo>
                    <a:pt x="3390462" y="2124886"/>
                  </a:lnTo>
                  <a:lnTo>
                    <a:pt x="3370146" y="2164170"/>
                  </a:lnTo>
                  <a:lnTo>
                    <a:pt x="3339168" y="2195146"/>
                  </a:lnTo>
                  <a:lnTo>
                    <a:pt x="3299885" y="2215459"/>
                  </a:lnTo>
                  <a:lnTo>
                    <a:pt x="3254654" y="2222754"/>
                  </a:lnTo>
                  <a:lnTo>
                    <a:pt x="143103" y="2222754"/>
                  </a:lnTo>
                  <a:lnTo>
                    <a:pt x="97872" y="2215459"/>
                  </a:lnTo>
                  <a:lnTo>
                    <a:pt x="58589" y="2195146"/>
                  </a:lnTo>
                  <a:lnTo>
                    <a:pt x="27611" y="2164170"/>
                  </a:lnTo>
                  <a:lnTo>
                    <a:pt x="7295" y="2124886"/>
                  </a:lnTo>
                  <a:lnTo>
                    <a:pt x="0" y="2079650"/>
                  </a:lnTo>
                  <a:lnTo>
                    <a:pt x="0" y="143103"/>
                  </a:lnTo>
                  <a:close/>
                </a:path>
              </a:pathLst>
            </a:custGeom>
            <a:ln w="28956">
              <a:solidFill>
                <a:srgbClr val="1F4E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1" name="object 71"/>
          <p:cNvSpPr txBox="1"/>
          <p:nvPr/>
        </p:nvSpPr>
        <p:spPr>
          <a:xfrm>
            <a:off x="3293613" y="1131611"/>
            <a:ext cx="2965455" cy="1307089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03200" indent="-190500">
              <a:lnSpc>
                <a:spcPct val="100000"/>
              </a:lnSpc>
              <a:spcBef>
                <a:spcPts val="355"/>
              </a:spcBef>
              <a:buChar char="●"/>
              <a:tabLst>
                <a:tab pos="203200" algn="l"/>
              </a:tabLst>
            </a:pPr>
            <a:r>
              <a:rPr sz="1200" dirty="0">
                <a:latin typeface="標楷體"/>
                <a:cs typeface="標楷體"/>
              </a:rPr>
              <a:t>貸款諮詢窗口</a:t>
            </a:r>
            <a:r>
              <a:rPr sz="1200" dirty="0">
                <a:latin typeface="Times New Roman"/>
                <a:cs typeface="Times New Roman"/>
              </a:rPr>
              <a:t>:</a:t>
            </a:r>
          </a:p>
          <a:p>
            <a:pPr marL="12700" marR="157480">
              <a:lnSpc>
                <a:spcPct val="117900"/>
              </a:lnSpc>
            </a:pPr>
            <a:r>
              <a:rPr sz="1200" dirty="0" err="1">
                <a:latin typeface="標楷體"/>
                <a:cs typeface="標楷體"/>
              </a:rPr>
              <a:t>中小及新創企業署馬上辦服務中心</a:t>
            </a:r>
            <a:r>
              <a:rPr sz="1200" dirty="0">
                <a:latin typeface="標楷體"/>
                <a:cs typeface="標楷體"/>
              </a:rPr>
              <a:t> </a:t>
            </a:r>
            <a:endParaRPr lang="en-US" sz="1200" dirty="0">
              <a:latin typeface="標楷體"/>
              <a:cs typeface="標楷體"/>
            </a:endParaRPr>
          </a:p>
          <a:p>
            <a:pPr marL="12700" marR="157480">
              <a:lnSpc>
                <a:spcPct val="117900"/>
              </a:lnSpc>
            </a:pPr>
            <a:r>
              <a:rPr sz="1200" dirty="0">
                <a:latin typeface="標楷體"/>
                <a:cs typeface="標楷體"/>
              </a:rPr>
              <a:t>電話：</a:t>
            </a:r>
            <a:r>
              <a:rPr lang="en-US" sz="1200" dirty="0">
                <a:latin typeface="Times New Roman"/>
                <a:cs typeface="Times New Roman"/>
              </a:rPr>
              <a:t>0800-280-280</a:t>
            </a:r>
            <a:endParaRPr sz="1200" dirty="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spcBef>
                <a:spcPts val="265"/>
              </a:spcBef>
              <a:buChar char="●"/>
              <a:tabLst>
                <a:tab pos="203200" algn="l"/>
              </a:tabLst>
            </a:pPr>
            <a:r>
              <a:rPr sz="1200" dirty="0">
                <a:latin typeface="標楷體"/>
                <a:cs typeface="標楷體"/>
              </a:rPr>
              <a:t>開業諮詢輔導窗口</a:t>
            </a:r>
            <a:r>
              <a:rPr sz="1200" dirty="0">
                <a:latin typeface="Times New Roman"/>
                <a:cs typeface="Times New Roman"/>
              </a:rPr>
              <a:t>:</a:t>
            </a:r>
          </a:p>
          <a:p>
            <a:pPr marL="12700" marR="5080">
              <a:lnSpc>
                <a:spcPct val="117900"/>
              </a:lnSpc>
            </a:pPr>
            <a:r>
              <a:rPr sz="1200" dirty="0" err="1">
                <a:latin typeface="標楷體"/>
                <a:cs typeface="標楷體"/>
              </a:rPr>
              <a:t>中小及新創企業署創業諮詢服務中心</a:t>
            </a:r>
            <a:r>
              <a:rPr sz="1200" dirty="0">
                <a:latin typeface="標楷體"/>
                <a:cs typeface="標楷體"/>
              </a:rPr>
              <a:t> </a:t>
            </a:r>
            <a:endParaRPr lang="en-US" sz="1200" dirty="0">
              <a:latin typeface="標楷體"/>
              <a:cs typeface="標楷體"/>
            </a:endParaRPr>
          </a:p>
          <a:p>
            <a:pPr marL="12700" marR="5080">
              <a:lnSpc>
                <a:spcPct val="117900"/>
              </a:lnSpc>
            </a:pPr>
            <a:r>
              <a:rPr sz="1200" dirty="0">
                <a:latin typeface="標楷體"/>
                <a:cs typeface="標楷體"/>
              </a:rPr>
              <a:t>電話：</a:t>
            </a:r>
            <a:r>
              <a:rPr sz="1200" dirty="0">
                <a:latin typeface="Times New Roman"/>
                <a:cs typeface="Times New Roman"/>
              </a:rPr>
              <a:t>0800-589-168</a:t>
            </a:r>
          </a:p>
        </p:txBody>
      </p:sp>
      <p:sp>
        <p:nvSpPr>
          <p:cNvPr id="72" name="object 72"/>
          <p:cNvSpPr txBox="1"/>
          <p:nvPr/>
        </p:nvSpPr>
        <p:spPr>
          <a:xfrm>
            <a:off x="3282349" y="2552192"/>
            <a:ext cx="3149600" cy="673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8100"/>
              </a:lnSpc>
              <a:spcBef>
                <a:spcPts val="95"/>
              </a:spcBef>
            </a:pPr>
            <a:r>
              <a:rPr sz="1200">
                <a:latin typeface="標楷體"/>
                <a:cs typeface="標楷體"/>
              </a:rPr>
              <a:t>本項貸款申請金額</a:t>
            </a:r>
            <a:r>
              <a:rPr sz="1200">
                <a:latin typeface="Times New Roman"/>
                <a:cs typeface="Times New Roman"/>
              </a:rPr>
              <a:t>1</a:t>
            </a:r>
            <a:r>
              <a:rPr lang="en-US" altLang="zh-TW" sz="1200">
                <a:latin typeface="Times New Roman"/>
                <a:cs typeface="Times New Roman"/>
              </a:rPr>
              <a:t>5</a:t>
            </a:r>
            <a:r>
              <a:rPr sz="1200">
                <a:latin typeface="Times New Roman"/>
                <a:cs typeface="Times New Roman"/>
              </a:rPr>
              <a:t>0</a:t>
            </a:r>
            <a:r>
              <a:rPr sz="1200" dirty="0">
                <a:latin typeface="標楷體"/>
                <a:cs typeface="標楷體"/>
              </a:rPr>
              <a:t>萬元以下者，申請程序已 </a:t>
            </a:r>
            <a:r>
              <a:rPr sz="1200" dirty="0" err="1">
                <a:latin typeface="標楷體"/>
                <a:cs typeface="標楷體"/>
              </a:rPr>
              <a:t>簡化，以申請表取代計畫書</a:t>
            </a:r>
            <a:r>
              <a:rPr sz="1200" dirty="0">
                <a:latin typeface="標楷體"/>
                <a:cs typeface="標楷體"/>
              </a:rPr>
              <a:t>，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請</a:t>
            </a:r>
            <a:r>
              <a:rPr sz="1200" dirty="0" err="1">
                <a:latin typeface="標楷體"/>
                <a:cs typeface="標楷體"/>
              </a:rPr>
              <a:t>逕洽承貸金融機構辦理</a:t>
            </a:r>
            <a:r>
              <a:rPr sz="1200" dirty="0">
                <a:latin typeface="標楷體"/>
                <a:cs typeface="標楷體"/>
              </a:rPr>
              <a:t>。</a:t>
            </a:r>
          </a:p>
        </p:txBody>
      </p:sp>
      <p:grpSp>
        <p:nvGrpSpPr>
          <p:cNvPr id="73" name="object 73"/>
          <p:cNvGrpSpPr/>
          <p:nvPr/>
        </p:nvGrpSpPr>
        <p:grpSpPr>
          <a:xfrm>
            <a:off x="2788029" y="3415162"/>
            <a:ext cx="3952867" cy="1387475"/>
            <a:chOff x="2788030" y="3415162"/>
            <a:chExt cx="3797300" cy="1387475"/>
          </a:xfrm>
        </p:grpSpPr>
        <p:sp>
          <p:nvSpPr>
            <p:cNvPr id="74" name="object 74"/>
            <p:cNvSpPr/>
            <p:nvPr/>
          </p:nvSpPr>
          <p:spPr>
            <a:xfrm>
              <a:off x="2802635" y="3429767"/>
              <a:ext cx="3768090" cy="1358265"/>
            </a:xfrm>
            <a:custGeom>
              <a:avLst/>
              <a:gdLst/>
              <a:ahLst/>
              <a:cxnLst/>
              <a:rect l="l" t="t" r="r" b="b"/>
              <a:pathLst>
                <a:path w="3768090" h="1358264">
                  <a:moveTo>
                    <a:pt x="3634778" y="0"/>
                  </a:moveTo>
                  <a:lnTo>
                    <a:pt x="133311" y="0"/>
                  </a:lnTo>
                  <a:lnTo>
                    <a:pt x="91176" y="6795"/>
                  </a:lnTo>
                  <a:lnTo>
                    <a:pt x="54581" y="25719"/>
                  </a:lnTo>
                  <a:lnTo>
                    <a:pt x="25722" y="54575"/>
                  </a:lnTo>
                  <a:lnTo>
                    <a:pt x="6796" y="91171"/>
                  </a:lnTo>
                  <a:lnTo>
                    <a:pt x="0" y="133311"/>
                  </a:lnTo>
                  <a:lnTo>
                    <a:pt x="0" y="1224559"/>
                  </a:lnTo>
                  <a:lnTo>
                    <a:pt x="6796" y="1266700"/>
                  </a:lnTo>
                  <a:lnTo>
                    <a:pt x="25722" y="1303299"/>
                  </a:lnTo>
                  <a:lnTo>
                    <a:pt x="54581" y="1332160"/>
                  </a:lnTo>
                  <a:lnTo>
                    <a:pt x="91176" y="1351087"/>
                  </a:lnTo>
                  <a:lnTo>
                    <a:pt x="133311" y="1357884"/>
                  </a:lnTo>
                  <a:lnTo>
                    <a:pt x="3634778" y="1357884"/>
                  </a:lnTo>
                  <a:lnTo>
                    <a:pt x="3676913" y="1351087"/>
                  </a:lnTo>
                  <a:lnTo>
                    <a:pt x="3713508" y="1332160"/>
                  </a:lnTo>
                  <a:lnTo>
                    <a:pt x="3742367" y="1303299"/>
                  </a:lnTo>
                  <a:lnTo>
                    <a:pt x="3761293" y="1266700"/>
                  </a:lnTo>
                  <a:lnTo>
                    <a:pt x="3768090" y="1224559"/>
                  </a:lnTo>
                  <a:lnTo>
                    <a:pt x="3768090" y="133311"/>
                  </a:lnTo>
                  <a:lnTo>
                    <a:pt x="3761293" y="91171"/>
                  </a:lnTo>
                  <a:lnTo>
                    <a:pt x="3742367" y="54575"/>
                  </a:lnTo>
                  <a:lnTo>
                    <a:pt x="3713508" y="25719"/>
                  </a:lnTo>
                  <a:lnTo>
                    <a:pt x="3676913" y="6795"/>
                  </a:lnTo>
                  <a:lnTo>
                    <a:pt x="3634778" y="0"/>
                  </a:lnTo>
                  <a:close/>
                </a:path>
              </a:pathLst>
            </a:custGeom>
            <a:solidFill>
              <a:srgbClr val="ECF3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2802635" y="3429767"/>
              <a:ext cx="3768090" cy="1358265"/>
            </a:xfrm>
            <a:custGeom>
              <a:avLst/>
              <a:gdLst/>
              <a:ahLst/>
              <a:cxnLst/>
              <a:rect l="l" t="t" r="r" b="b"/>
              <a:pathLst>
                <a:path w="3768090" h="1358264">
                  <a:moveTo>
                    <a:pt x="0" y="133311"/>
                  </a:moveTo>
                  <a:lnTo>
                    <a:pt x="6796" y="91171"/>
                  </a:lnTo>
                  <a:lnTo>
                    <a:pt x="25722" y="54575"/>
                  </a:lnTo>
                  <a:lnTo>
                    <a:pt x="54581" y="25719"/>
                  </a:lnTo>
                  <a:lnTo>
                    <a:pt x="91176" y="6795"/>
                  </a:lnTo>
                  <a:lnTo>
                    <a:pt x="133311" y="0"/>
                  </a:lnTo>
                  <a:lnTo>
                    <a:pt x="3634778" y="0"/>
                  </a:lnTo>
                  <a:lnTo>
                    <a:pt x="3676913" y="6795"/>
                  </a:lnTo>
                  <a:lnTo>
                    <a:pt x="3713508" y="25719"/>
                  </a:lnTo>
                  <a:lnTo>
                    <a:pt x="3742367" y="54575"/>
                  </a:lnTo>
                  <a:lnTo>
                    <a:pt x="3761293" y="91171"/>
                  </a:lnTo>
                  <a:lnTo>
                    <a:pt x="3768090" y="133311"/>
                  </a:lnTo>
                  <a:lnTo>
                    <a:pt x="3768090" y="1224559"/>
                  </a:lnTo>
                  <a:lnTo>
                    <a:pt x="3761293" y="1266700"/>
                  </a:lnTo>
                  <a:lnTo>
                    <a:pt x="3742367" y="1303299"/>
                  </a:lnTo>
                  <a:lnTo>
                    <a:pt x="3713508" y="1332160"/>
                  </a:lnTo>
                  <a:lnTo>
                    <a:pt x="3676913" y="1351087"/>
                  </a:lnTo>
                  <a:lnTo>
                    <a:pt x="3634778" y="1357884"/>
                  </a:lnTo>
                  <a:lnTo>
                    <a:pt x="133311" y="1357884"/>
                  </a:lnTo>
                  <a:lnTo>
                    <a:pt x="91176" y="1351087"/>
                  </a:lnTo>
                  <a:lnTo>
                    <a:pt x="54581" y="1332160"/>
                  </a:lnTo>
                  <a:lnTo>
                    <a:pt x="25722" y="1303299"/>
                  </a:lnTo>
                  <a:lnTo>
                    <a:pt x="6796" y="1266700"/>
                  </a:lnTo>
                  <a:lnTo>
                    <a:pt x="0" y="1224559"/>
                  </a:lnTo>
                  <a:lnTo>
                    <a:pt x="0" y="133311"/>
                  </a:lnTo>
                  <a:close/>
                </a:path>
              </a:pathLst>
            </a:custGeom>
            <a:ln w="28956">
              <a:solidFill>
                <a:srgbClr val="1F4E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76"/>
          <p:cNvSpPr txBox="1"/>
          <p:nvPr/>
        </p:nvSpPr>
        <p:spPr>
          <a:xfrm>
            <a:off x="2920643" y="3425161"/>
            <a:ext cx="3763111" cy="1345881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sz="1200" dirty="0">
                <a:latin typeface="標楷體"/>
                <a:cs typeface="標楷體"/>
              </a:rPr>
              <a:t>銀行審查重點</a:t>
            </a:r>
            <a:r>
              <a:rPr sz="1200" dirty="0">
                <a:latin typeface="Times New Roman"/>
                <a:cs typeface="Times New Roman"/>
              </a:rPr>
              <a:t>:</a:t>
            </a:r>
          </a:p>
          <a:p>
            <a:pPr marL="127635" indent="-114935">
              <a:lnSpc>
                <a:spcPct val="100000"/>
              </a:lnSpc>
              <a:spcBef>
                <a:spcPts val="260"/>
              </a:spcBef>
              <a:buSzPct val="91666"/>
              <a:buFont typeface="Times New Roman"/>
              <a:buAutoNum type="arabicPeriod"/>
              <a:tabLst>
                <a:tab pos="127635" algn="l"/>
              </a:tabLst>
            </a:pPr>
            <a:r>
              <a:rPr sz="1200" u="sng" dirty="0" err="1">
                <a:uFill>
                  <a:solidFill>
                    <a:srgbClr val="000000"/>
                  </a:solidFill>
                </a:uFill>
                <a:latin typeface="標楷體"/>
                <a:cs typeface="標楷體"/>
              </a:rPr>
              <a:t>借款人</a:t>
            </a:r>
            <a:r>
              <a:rPr sz="1200" dirty="0">
                <a:latin typeface="標楷體"/>
                <a:cs typeface="標楷體"/>
              </a:rPr>
              <a:t>：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企</a:t>
            </a:r>
            <a:r>
              <a:rPr sz="1200" dirty="0" err="1">
                <a:latin typeface="標楷體"/>
                <a:cs typeface="標楷體"/>
              </a:rPr>
              <a:t>業經營狀況及負責人品格、經營能力等</a:t>
            </a:r>
            <a:r>
              <a:rPr sz="1200" dirty="0">
                <a:latin typeface="標楷體"/>
                <a:cs typeface="標楷體"/>
              </a:rPr>
              <a:t>。</a:t>
            </a:r>
          </a:p>
          <a:p>
            <a:pPr marL="127635" indent="-114935">
              <a:lnSpc>
                <a:spcPct val="100000"/>
              </a:lnSpc>
              <a:spcBef>
                <a:spcPts val="259"/>
              </a:spcBef>
              <a:buSzPct val="91666"/>
              <a:buFont typeface="Times New Roman"/>
              <a:buAutoNum type="arabicPeriod"/>
              <a:tabLst>
                <a:tab pos="127635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標楷體"/>
                <a:cs typeface="標楷體"/>
              </a:rPr>
              <a:t>資金用途</a:t>
            </a:r>
            <a:r>
              <a:rPr sz="1200" dirty="0">
                <a:latin typeface="標楷體"/>
                <a:cs typeface="標楷體"/>
              </a:rPr>
              <a:t>：貸款運用計畫是否合理。</a:t>
            </a:r>
          </a:p>
          <a:p>
            <a:pPr marL="127635" indent="-114935">
              <a:lnSpc>
                <a:spcPct val="100000"/>
              </a:lnSpc>
              <a:spcBef>
                <a:spcPts val="260"/>
              </a:spcBef>
              <a:buSzPct val="91666"/>
              <a:buFont typeface="Times New Roman"/>
              <a:buAutoNum type="arabicPeriod"/>
              <a:tabLst>
                <a:tab pos="127635" algn="l"/>
              </a:tabLst>
            </a:pPr>
            <a:r>
              <a:rPr sz="1200" u="sng" dirty="0" err="1">
                <a:uFill>
                  <a:solidFill>
                    <a:srgbClr val="000000"/>
                  </a:solidFill>
                </a:uFill>
                <a:latin typeface="標楷體"/>
                <a:cs typeface="標楷體"/>
              </a:rPr>
              <a:t>還款來源</a:t>
            </a:r>
            <a:r>
              <a:rPr sz="1200" dirty="0">
                <a:latin typeface="標楷體"/>
                <a:cs typeface="標楷體"/>
              </a:rPr>
              <a:t>：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企</a:t>
            </a:r>
            <a:r>
              <a:rPr sz="1200" dirty="0" err="1">
                <a:latin typeface="標楷體"/>
                <a:cs typeface="標楷體"/>
              </a:rPr>
              <a:t>業營收及盈餘是否足以償還貸款</a:t>
            </a:r>
            <a:r>
              <a:rPr sz="1200" dirty="0">
                <a:latin typeface="標楷體"/>
                <a:cs typeface="標楷體"/>
              </a:rPr>
              <a:t>。</a:t>
            </a:r>
          </a:p>
          <a:p>
            <a:pPr marL="127635" indent="-114935">
              <a:lnSpc>
                <a:spcPct val="100000"/>
              </a:lnSpc>
              <a:spcBef>
                <a:spcPts val="260"/>
              </a:spcBef>
              <a:buSzPct val="91666"/>
              <a:buFont typeface="Times New Roman"/>
              <a:buAutoNum type="arabicPeriod"/>
              <a:tabLst>
                <a:tab pos="127635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標楷體"/>
                <a:cs typeface="標楷體"/>
              </a:rPr>
              <a:t>債權保障</a:t>
            </a:r>
            <a:r>
              <a:rPr sz="1200" dirty="0">
                <a:latin typeface="標楷體"/>
                <a:cs typeface="標楷體"/>
              </a:rPr>
              <a:t>：獲利能力、擔保品及保證人等。</a:t>
            </a:r>
          </a:p>
          <a:p>
            <a:pPr marL="127635" indent="-114935">
              <a:lnSpc>
                <a:spcPct val="100000"/>
              </a:lnSpc>
              <a:spcBef>
                <a:spcPts val="259"/>
              </a:spcBef>
              <a:buSzPct val="91666"/>
              <a:buFont typeface="Times New Roman"/>
              <a:buAutoNum type="arabicPeriod"/>
              <a:tabLst>
                <a:tab pos="127635" algn="l"/>
              </a:tabLst>
            </a:pPr>
            <a:r>
              <a:rPr sz="1200" u="sng" dirty="0" err="1">
                <a:uFill>
                  <a:solidFill>
                    <a:srgbClr val="000000"/>
                  </a:solidFill>
                </a:uFill>
                <a:latin typeface="標楷體"/>
                <a:cs typeface="標楷體"/>
              </a:rPr>
              <a:t>借款人展望</a:t>
            </a:r>
            <a:r>
              <a:rPr sz="1200" dirty="0">
                <a:latin typeface="標楷體"/>
                <a:cs typeface="標楷體"/>
              </a:rPr>
              <a:t>：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  <a:cs typeface="標楷體"/>
              </a:rPr>
              <a:t>企</a:t>
            </a:r>
            <a:r>
              <a:rPr sz="1200" dirty="0" err="1">
                <a:latin typeface="標楷體"/>
                <a:cs typeface="標楷體"/>
              </a:rPr>
              <a:t>業未來競爭力、獲利力及成長潛力</a:t>
            </a:r>
            <a:r>
              <a:rPr sz="1200" dirty="0">
                <a:latin typeface="標楷體"/>
                <a:cs typeface="標楷體"/>
              </a:rPr>
              <a:t>。</a:t>
            </a:r>
          </a:p>
        </p:txBody>
      </p:sp>
      <p:sp>
        <p:nvSpPr>
          <p:cNvPr id="77" name="object 77"/>
          <p:cNvSpPr txBox="1"/>
          <p:nvPr/>
        </p:nvSpPr>
        <p:spPr>
          <a:xfrm>
            <a:off x="2440685" y="9150857"/>
            <a:ext cx="1958339" cy="342900"/>
          </a:xfrm>
          <a:prstGeom prst="rect">
            <a:avLst/>
          </a:prstGeom>
          <a:ln w="28955">
            <a:solidFill>
              <a:srgbClr val="087883"/>
            </a:solidFill>
          </a:ln>
        </p:spPr>
        <p:txBody>
          <a:bodyPr vert="horz" wrap="square" lIns="0" tIns="73660" rIns="0" bIns="0" rtlCol="0">
            <a:spAutoFit/>
          </a:bodyPr>
          <a:lstStyle/>
          <a:p>
            <a:pPr marL="216535">
              <a:lnSpc>
                <a:spcPct val="100000"/>
              </a:lnSpc>
              <a:spcBef>
                <a:spcPts val="580"/>
              </a:spcBef>
            </a:pPr>
            <a:r>
              <a:rPr sz="1200" dirty="0">
                <a:latin typeface="標楷體"/>
                <a:cs typeface="標楷體"/>
              </a:rPr>
              <a:t>相關單位辦理追蹤輔導</a:t>
            </a:r>
            <a:endParaRPr sz="1200">
              <a:latin typeface="標楷體"/>
              <a:cs typeface="標楷體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3362712" y="8980169"/>
            <a:ext cx="114300" cy="171450"/>
            <a:chOff x="3362712" y="8980169"/>
            <a:chExt cx="114300" cy="171450"/>
          </a:xfrm>
        </p:grpSpPr>
        <p:sp>
          <p:nvSpPr>
            <p:cNvPr id="79" name="object 79"/>
            <p:cNvSpPr/>
            <p:nvPr/>
          </p:nvSpPr>
          <p:spPr>
            <a:xfrm>
              <a:off x="3419855" y="8980169"/>
              <a:ext cx="0" cy="76200"/>
            </a:xfrm>
            <a:custGeom>
              <a:avLst/>
              <a:gdLst/>
              <a:ahLst/>
              <a:cxnLst/>
              <a:rect l="l" t="t" r="r" b="b"/>
              <a:pathLst>
                <a:path h="76200">
                  <a:moveTo>
                    <a:pt x="0" y="0"/>
                  </a:moveTo>
                  <a:lnTo>
                    <a:pt x="0" y="75945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362712" y="9037072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300" y="0"/>
                  </a:moveTo>
                  <a:lnTo>
                    <a:pt x="0" y="0"/>
                  </a:lnTo>
                  <a:lnTo>
                    <a:pt x="57150" y="114299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124</Words>
  <Application>Microsoft Office PowerPoint</Application>
  <PresentationFormat>A4 紙張 (210x297 公釐)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標楷體</vt:lpstr>
      <vt:lpstr>Calibri</vt:lpstr>
      <vt:lpstr>Times New Roman</vt:lpstr>
      <vt:lpstr>Office Theme</vt:lpstr>
      <vt:lpstr>青年創業貸款作業流程圖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CMA01</dc:creator>
  <cp:lastModifiedBy>張式均</cp:lastModifiedBy>
  <cp:revision>6</cp:revision>
  <dcterms:created xsi:type="dcterms:W3CDTF">2025-05-19T08:43:40Z</dcterms:created>
  <dcterms:modified xsi:type="dcterms:W3CDTF">2026-07-01T01:51:21Z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2024-01-31T00:00:00Z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2025-05-19T00:00:00Z</vt:filetime>
  </property>
</Properties>
</file>